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6" r:id="rId2"/>
    <p:sldId id="268" r:id="rId3"/>
    <p:sldId id="269" r:id="rId4"/>
    <p:sldId id="270" r:id="rId5"/>
    <p:sldId id="271" r:id="rId6"/>
    <p:sldId id="272" r:id="rId7"/>
    <p:sldId id="273" r:id="rId8"/>
    <p:sldId id="277" r:id="rId9"/>
    <p:sldId id="278" r:id="rId10"/>
    <p:sldId id="279" r:id="rId11"/>
    <p:sldId id="280" r:id="rId12"/>
    <p:sldId id="281" r:id="rId13"/>
    <p:sldId id="274" r:id="rId14"/>
    <p:sldId id="282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6A1"/>
    <a:srgbClr val="FF13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024"/>
    <p:restoredTop sz="94674"/>
  </p:normalViewPr>
  <p:slideViewPr>
    <p:cSldViewPr snapToGrid="0" snapToObjects="1">
      <p:cViewPr varScale="1">
        <p:scale>
          <a:sx n="78" d="100"/>
          <a:sy n="78" d="100"/>
        </p:scale>
        <p:origin x="96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i McGrath" userId="fb55c417e948516c" providerId="LiveId" clId="{3EC94319-6A17-4FE4-8E92-CFBDFF0DEEFA}"/>
    <pc:docChg chg="modSld">
      <pc:chgData name="Kristi McGrath" userId="fb55c417e948516c" providerId="LiveId" clId="{3EC94319-6A17-4FE4-8E92-CFBDFF0DEEFA}" dt="2020-10-09T14:24:07.279" v="2" actId="113"/>
      <pc:docMkLst>
        <pc:docMk/>
      </pc:docMkLst>
      <pc:sldChg chg="modSp mod">
        <pc:chgData name="Kristi McGrath" userId="fb55c417e948516c" providerId="LiveId" clId="{3EC94319-6A17-4FE4-8E92-CFBDFF0DEEFA}" dt="2020-10-09T14:13:54.676" v="0" actId="20577"/>
        <pc:sldMkLst>
          <pc:docMk/>
          <pc:sldMk cId="806479117" sldId="274"/>
        </pc:sldMkLst>
        <pc:spChg chg="mod">
          <ac:chgData name="Kristi McGrath" userId="fb55c417e948516c" providerId="LiveId" clId="{3EC94319-6A17-4FE4-8E92-CFBDFF0DEEFA}" dt="2020-10-09T14:13:54.676" v="0" actId="20577"/>
          <ac:spMkLst>
            <pc:docMk/>
            <pc:sldMk cId="806479117" sldId="274"/>
            <ac:spMk id="3" creationId="{C9D0E892-62E6-0E4B-BDF9-BD12D97B29F0}"/>
          </ac:spMkLst>
        </pc:spChg>
      </pc:sldChg>
      <pc:sldChg chg="modSp mod">
        <pc:chgData name="Kristi McGrath" userId="fb55c417e948516c" providerId="LiveId" clId="{3EC94319-6A17-4FE4-8E92-CFBDFF0DEEFA}" dt="2020-10-09T14:24:07.279" v="2" actId="113"/>
        <pc:sldMkLst>
          <pc:docMk/>
          <pc:sldMk cId="3953086309" sldId="275"/>
        </pc:sldMkLst>
        <pc:spChg chg="mod">
          <ac:chgData name="Kristi McGrath" userId="fb55c417e948516c" providerId="LiveId" clId="{3EC94319-6A17-4FE4-8E92-CFBDFF0DEEFA}" dt="2020-10-09T14:24:07.279" v="2" actId="113"/>
          <ac:spMkLst>
            <pc:docMk/>
            <pc:sldMk cId="3953086309" sldId="275"/>
            <ac:spMk id="2" creationId="{DC304F81-F04C-B740-9C4F-BD57516A5C61}"/>
          </ac:spMkLst>
        </pc:spChg>
      </pc:sldChg>
      <pc:sldChg chg="modSp mod">
        <pc:chgData name="Kristi McGrath" userId="fb55c417e948516c" providerId="LiveId" clId="{3EC94319-6A17-4FE4-8E92-CFBDFF0DEEFA}" dt="2020-10-09T14:24:00.156" v="1" actId="113"/>
        <pc:sldMkLst>
          <pc:docMk/>
          <pc:sldMk cId="3247440130" sldId="281"/>
        </pc:sldMkLst>
        <pc:spChg chg="mod">
          <ac:chgData name="Kristi McGrath" userId="fb55c417e948516c" providerId="LiveId" clId="{3EC94319-6A17-4FE4-8E92-CFBDFF0DEEFA}" dt="2020-10-09T14:24:00.156" v="1" actId="113"/>
          <ac:spMkLst>
            <pc:docMk/>
            <pc:sldMk cId="3247440130" sldId="281"/>
            <ac:spMk id="2" creationId="{3662DD53-E83A-450F-BA8E-4294B5B3AEA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9976F0-2DE5-463D-B060-B520F7065944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B9B892-A492-4DE2-B955-18A4F06A8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565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B9B892-A492-4DE2-B955-18A4F06A85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764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76CB7-BDE8-594B-8B6E-3F9BC32F2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7BB86-87C3-D24B-BC7C-7690FDD58A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4A37A-875D-D74A-BFB8-7CC16C77A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C7CB1-2FB0-1746-9B8F-95E89501F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B4D81-2A71-474E-9EAD-6ECED691D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66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4DA4C-E7EC-5D42-8673-CA92DF3D4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68989C-1CBF-4343-8606-FCF29EC3F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A6463-EDE5-EA40-94B7-D4E9F6A4C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8B747-77C2-844D-A249-A926AD7D8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289C8-2B8D-B145-A10A-6C19C32CF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12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43A19C-7D41-194A-B1B9-90D14A0F07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8598D0-6950-2549-9625-13E115012B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9BA10-3FF6-D143-91B3-5D9A48445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D5D38-E374-3F44-B7DD-5DE2BF601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371F9-B808-084E-AE0B-A30B4B4DE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036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090AF-E3AE-AD48-8DFC-4E354686F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210EA-07DB-ED4D-AA44-DFC915A89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24306-FEB1-8E46-98BF-7E2EF002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1A6BC-0F20-664C-BEBC-254B524CC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EA0ED-2FBA-0D4B-AAC9-D06BA0321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796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CF56B-51B9-5C4A-B553-44569BAA6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9788C-6E13-DA4E-9744-5A2848E3D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01681-FC4A-ED48-A14E-677BDE7A9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6404D-5384-4F4E-89E3-665DA39D7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DAA21-543C-3A43-B3CF-45F1C75FC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66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2FE19-3A00-7A46-AE08-D18C10D32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A347A-115F-484A-BB52-A509F996CD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0DE2E8-7FB5-2341-BDF9-A457432197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9203A-F280-D841-AFFD-47A6654DC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2F1D5-C5CB-7D4D-86BB-D19DB4F99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BA3EA-7FCC-2D4B-BD03-D87692AD9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35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3842A-E52E-5D42-8D56-20D50A4B5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31979-F062-E841-B891-9E20A4904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0BC806-3EEF-934A-89F1-9B6C29C41D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826DB7-A00F-C944-B653-7DB5B49FB1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D7CD7D-CABD-6A4B-B69E-9CD4B9C53B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F03EDA-8DC7-9D4C-8653-68C4555F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BF54C2-98CB-FD43-8B60-50AF85460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3591F7-A957-DC45-B406-5D7F7AF30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318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76BE6-82D8-6C4D-BC9A-BD6F6C015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FC8E2D-3588-B64A-817A-C2A8E1504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976150-1711-284F-AAF8-5BE7665C2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A9A9F-BF1B-A641-9A55-58DDB48F5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39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B97B40-6E33-564F-AAC9-D90A6A744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7FF2E8-4181-094D-9852-12A189799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13355-1647-BD4D-A360-11338FFBA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26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DD2C6-6D25-DF4F-9F44-79E0D9358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FBF57-3D21-E148-BF4C-E7B739377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683253-3245-E74E-99A5-C676A45A39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6905F-32D6-BC47-AE21-72DE23CC4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95EA90-50EC-084B-AC57-41FD55DCE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D54D4-C03A-A240-8137-30EC8B418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9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284B-04E5-744D-8E67-640AA5BFD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8553D7-D866-BC49-BE7B-CEE85A9832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C059BF-8019-FB4C-B90B-8615B1D5CF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192682-F6DA-284F-A585-A368F65DF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734FE-C05F-8E41-B8D0-4972192E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B0AFBF-C315-AB42-A9B6-395989DF2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824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774208-13CE-064C-A151-4BD3F5D30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C7369B-3ABE-CC42-96E0-143DB182A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E590C-B273-B04D-AEF2-346FCEF97C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300C7-5E74-414F-BBE7-925E5A1B6AA0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2D27D-AA59-0C4D-A858-DBDAFB5073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EDCD5-59FD-1B40-9473-EB9CC00EC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953DB-53B6-8647-ADD7-C38938D2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962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cer.gov/research/resources/resource/130" TargetMode="External"/><Relationship Id="rId7" Type="http://schemas.openxmlformats.org/officeDocument/2006/relationships/hyperlink" Target="https://eric.clst.org/tech/usgeojson/" TargetMode="External"/><Relationship Id="rId2" Type="http://schemas.openxmlformats.org/officeDocument/2006/relationships/hyperlink" Target="https://statecancerprofiles.cancer.gov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onder.cdc.gov/" TargetMode="External"/><Relationship Id="rId5" Type="http://schemas.openxmlformats.org/officeDocument/2006/relationships/hyperlink" Target="https://www.cdc.gov/cancer/uscs/dataviz/download_data.htm" TargetMode="External"/><Relationship Id="rId4" Type="http://schemas.openxmlformats.org/officeDocument/2006/relationships/hyperlink" Target="https://www.cancer.gov/news-events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6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9AC09B-AEC6-3B46-925E-D647D3726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4560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FA0197-4A4D-234F-9831-461ECB5AF391}"/>
              </a:ext>
            </a:extLst>
          </p:cNvPr>
          <p:cNvSpPr txBox="1"/>
          <p:nvPr/>
        </p:nvSpPr>
        <p:spPr>
          <a:xfrm>
            <a:off x="171450" y="4857750"/>
            <a:ext cx="9772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Cancer Data Visualization Project</a:t>
            </a:r>
          </a:p>
          <a:p>
            <a:r>
              <a:rPr lang="en-US" sz="3600" dirty="0"/>
              <a:t>Kristi McGrath, Todd </a:t>
            </a:r>
            <a:r>
              <a:rPr lang="en-US" sz="3600" dirty="0" err="1"/>
              <a:t>Auman</a:t>
            </a:r>
            <a:r>
              <a:rPr lang="en-US" sz="3600" dirty="0"/>
              <a:t> &amp; Bobby Huffstetler</a:t>
            </a:r>
          </a:p>
        </p:txBody>
      </p:sp>
    </p:spTree>
    <p:extLst>
      <p:ext uri="{BB962C8B-B14F-4D97-AF65-F5344CB8AC3E}">
        <p14:creationId xmlns:p14="http://schemas.microsoft.com/office/powerpoint/2010/main" val="3355750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06D3A-612F-4DD7-BE8D-238C6B7DF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Retrieving data when a state is selected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A10AD-D680-46D4-9320-26AD51E9D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10686"/>
            <a:ext cx="6686894" cy="3962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F9E202-EC4A-44DE-8E48-6A9344F528D3}"/>
              </a:ext>
            </a:extLst>
          </p:cNvPr>
          <p:cNvSpPr txBox="1"/>
          <p:nvPr/>
        </p:nvSpPr>
        <p:spPr>
          <a:xfrm>
            <a:off x="7922312" y="1913764"/>
            <a:ext cx="41328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data files on state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Sort Incidence data and slice to get top 5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lists of labels and values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Top 5 cancers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 cancers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Loop through mortality data to get values associated with Incidence labels</a:t>
            </a:r>
          </a:p>
        </p:txBody>
      </p:sp>
    </p:spTree>
    <p:extLst>
      <p:ext uri="{BB962C8B-B14F-4D97-AF65-F5344CB8AC3E}">
        <p14:creationId xmlns:p14="http://schemas.microsoft.com/office/powerpoint/2010/main" val="3264296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3DAE1-3FA3-46FE-BD06-4B472D292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 State Graphs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7AC80-A075-4CDF-9770-D7199ABF4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64874"/>
            <a:ext cx="3873699" cy="23813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6A2159-0EB2-44AD-94EF-D318775D10DD}"/>
              </a:ext>
            </a:extLst>
          </p:cNvPr>
          <p:cNvSpPr txBox="1"/>
          <p:nvPr/>
        </p:nvSpPr>
        <p:spPr>
          <a:xfrm>
            <a:off x="921427" y="2002420"/>
            <a:ext cx="55025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Used the JavaScript library chart.js to create:</a:t>
            </a:r>
          </a:p>
          <a:p>
            <a:r>
              <a:rPr lang="en-US" dirty="0"/>
              <a:t>	bar chart</a:t>
            </a:r>
          </a:p>
          <a:p>
            <a:r>
              <a:rPr lang="en-US" dirty="0"/>
              <a:t>	doughnut chart</a:t>
            </a:r>
          </a:p>
          <a:p>
            <a:r>
              <a:rPr lang="en-US" dirty="0"/>
              <a:t>	radar chart</a:t>
            </a:r>
          </a:p>
          <a:p>
            <a:r>
              <a:rPr lang="en-US" dirty="0"/>
              <a:t>	polar chart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E71250-9AA7-4C6E-8006-3A5503CA4C7B}"/>
              </a:ext>
            </a:extLst>
          </p:cNvPr>
          <p:cNvSpPr txBox="1"/>
          <p:nvPr/>
        </p:nvSpPr>
        <p:spPr>
          <a:xfrm>
            <a:off x="6096000" y="2029860"/>
            <a:ext cx="5502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Used the JavaScript library plotly.js to create:</a:t>
            </a:r>
          </a:p>
          <a:p>
            <a:r>
              <a:rPr lang="en-US" dirty="0"/>
              <a:t>	bubble chart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7D7062D-4DDD-4B7E-8372-AE4663AB4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334" y="3429000"/>
            <a:ext cx="3505380" cy="288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0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6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2DD53-E83A-450F-BA8E-4294B5B3A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Our Final Product….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0BE463-7675-42F8-99A3-5F45776554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3909" y="2058307"/>
            <a:ext cx="4167908" cy="3644403"/>
          </a:xfrm>
        </p:spPr>
      </p:pic>
    </p:spTree>
    <p:extLst>
      <p:ext uri="{BB962C8B-B14F-4D97-AF65-F5344CB8AC3E}">
        <p14:creationId xmlns:p14="http://schemas.microsoft.com/office/powerpoint/2010/main" val="3247440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6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8233E-2357-AA45-ADC2-197426CF1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b="1" dirty="0"/>
              <a:t>Some Challenges: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0E892-62E6-0E4B-BDF9-BD12D97B2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9465"/>
            <a:ext cx="11012424" cy="2106485"/>
          </a:xfrm>
        </p:spPr>
        <p:txBody>
          <a:bodyPr>
            <a:noAutofit/>
          </a:bodyPr>
          <a:lstStyle/>
          <a:p>
            <a:r>
              <a:rPr lang="en-US" sz="4000" dirty="0"/>
              <a:t> Loading data into MongoDB through flask</a:t>
            </a:r>
          </a:p>
          <a:p>
            <a:pPr marL="0" indent="0">
              <a:buNone/>
            </a:pPr>
            <a:endParaRPr lang="en-US" sz="4000" dirty="0"/>
          </a:p>
          <a:p>
            <a:r>
              <a:rPr lang="en-US" sz="4000" dirty="0"/>
              <a:t> Connecting web scraping to interactive dashboard</a:t>
            </a:r>
          </a:p>
          <a:p>
            <a:pPr marL="0" indent="0">
              <a:buNone/>
            </a:pPr>
            <a:endParaRPr lang="en-US" sz="4000" dirty="0"/>
          </a:p>
          <a:p>
            <a:r>
              <a:rPr lang="en-US" sz="4000" dirty="0"/>
              <a:t> Chart.js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5986D42-4017-4AAD-8695-4BB525D10251}"/>
              </a:ext>
            </a:extLst>
          </p:cNvPr>
          <p:cNvSpPr txBox="1">
            <a:spLocks/>
          </p:cNvSpPr>
          <p:nvPr/>
        </p:nvSpPr>
        <p:spPr>
          <a:xfrm>
            <a:off x="832104" y="39321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6479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6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44362-B221-4E8B-9F78-3421E9442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Sources: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55F10-BDFF-4380-9ABE-21887680D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366D6"/>
                </a:solidFill>
                <a:effectLst/>
                <a:latin typeface="-apple-system"/>
                <a:hlinkClick r:id="rId2"/>
              </a:rPr>
              <a:t>https://statecancerprofiles.cancer.gov/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sng" dirty="0">
                <a:solidFill>
                  <a:srgbClr val="0366D6"/>
                </a:solidFill>
                <a:effectLst/>
                <a:latin typeface="-apple-system"/>
                <a:hlinkClick r:id="rId3"/>
              </a:rPr>
              <a:t>https://www.cancer.gov/research/resources/resource/130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366D6"/>
                </a:solidFill>
                <a:effectLst/>
                <a:latin typeface="-apple-system"/>
                <a:hlinkClick r:id="rId4"/>
              </a:rPr>
              <a:t>https://www.cancer.gov/news-events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366D6"/>
                </a:solidFill>
                <a:effectLst/>
                <a:latin typeface="-apple-system"/>
                <a:hlinkClick r:id="rId5"/>
              </a:rPr>
              <a:t>https://www.cdc.gov/cancer/uscs/dataviz/download_data.htm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366D6"/>
                </a:solidFill>
                <a:effectLst/>
                <a:latin typeface="-apple-system"/>
                <a:hlinkClick r:id="rId6"/>
              </a:rPr>
              <a:t>https://wonder.cdc.gov/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366D6"/>
                </a:solidFill>
                <a:effectLst/>
                <a:latin typeface="-apple-system"/>
                <a:hlinkClick r:id="rId7"/>
              </a:rPr>
              <a:t>https://eric.clst.org/tech/usgeojson/</a:t>
            </a:r>
            <a:endParaRPr lang="en-US" b="0" i="0" dirty="0">
              <a:solidFill>
                <a:srgbClr val="24292E"/>
              </a:solidFill>
              <a:effectLst/>
              <a:latin typeface="-apple-system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574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04F81-F04C-B740-9C4F-BD57516A5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268" y="2766218"/>
            <a:ext cx="4855464" cy="1325563"/>
          </a:xfrm>
        </p:spPr>
        <p:txBody>
          <a:bodyPr>
            <a:normAutofit/>
          </a:bodyPr>
          <a:lstStyle/>
          <a:p>
            <a:r>
              <a:rPr lang="en-US" sz="8000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53086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6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C0AF8D-7244-9B4D-897C-8F245D907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79434"/>
            <a:ext cx="12192000" cy="49785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7F2984-A853-704F-B8D4-9A8B4CE15BAE}"/>
              </a:ext>
            </a:extLst>
          </p:cNvPr>
          <p:cNvSpPr txBox="1"/>
          <p:nvPr/>
        </p:nvSpPr>
        <p:spPr>
          <a:xfrm>
            <a:off x="419100" y="453539"/>
            <a:ext cx="8572500" cy="707886"/>
          </a:xfrm>
          <a:prstGeom prst="rect">
            <a:avLst/>
          </a:prstGeom>
          <a:solidFill>
            <a:srgbClr val="FF86A1"/>
          </a:solidFill>
        </p:spPr>
        <p:txBody>
          <a:bodyPr wrap="square" rtlCol="0">
            <a:spAutoFit/>
          </a:bodyPr>
          <a:lstStyle/>
          <a:p>
            <a:r>
              <a:rPr lang="en-US" sz="4000" dirty="0"/>
              <a:t>In the beginning …</a:t>
            </a:r>
          </a:p>
        </p:txBody>
      </p:sp>
    </p:spTree>
    <p:extLst>
      <p:ext uri="{BB962C8B-B14F-4D97-AF65-F5344CB8AC3E}">
        <p14:creationId xmlns:p14="http://schemas.microsoft.com/office/powerpoint/2010/main" val="759101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A9F1DA-B98B-9940-8D98-634A18DB0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686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6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156B62-2388-E744-9CCF-B39ECBF14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2600"/>
            <a:ext cx="12192000" cy="5105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7A5295-4DA4-1146-A8E3-C91200313B23}"/>
              </a:ext>
            </a:extLst>
          </p:cNvPr>
          <p:cNvSpPr txBox="1"/>
          <p:nvPr/>
        </p:nvSpPr>
        <p:spPr>
          <a:xfrm>
            <a:off x="781050" y="533400"/>
            <a:ext cx="50798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Tons of data … too busy</a:t>
            </a:r>
          </a:p>
        </p:txBody>
      </p:sp>
    </p:spTree>
    <p:extLst>
      <p:ext uri="{BB962C8B-B14F-4D97-AF65-F5344CB8AC3E}">
        <p14:creationId xmlns:p14="http://schemas.microsoft.com/office/powerpoint/2010/main" val="4017778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6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7E4EBE-CD25-934B-A6F8-E7FAE59B3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3150" y="1477962"/>
            <a:ext cx="7124700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99226A-2DB1-7E4D-B884-D68DCBB6D1E3}"/>
              </a:ext>
            </a:extLst>
          </p:cNvPr>
          <p:cNvSpPr txBox="1"/>
          <p:nvPr/>
        </p:nvSpPr>
        <p:spPr>
          <a:xfrm>
            <a:off x="381000" y="342900"/>
            <a:ext cx="1181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All 50 States and 22 different cancers … still too busy</a:t>
            </a:r>
          </a:p>
        </p:txBody>
      </p:sp>
    </p:spTree>
    <p:extLst>
      <p:ext uri="{BB962C8B-B14F-4D97-AF65-F5344CB8AC3E}">
        <p14:creationId xmlns:p14="http://schemas.microsoft.com/office/powerpoint/2010/main" val="211346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B52F68-3384-FE43-81E2-1F08F8957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56"/>
            <a:ext cx="12187608" cy="6853944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89DE5E52-E7D3-ED4D-9FDB-49A0B67717C1}"/>
              </a:ext>
            </a:extLst>
          </p:cNvPr>
          <p:cNvSpPr/>
          <p:nvPr/>
        </p:nvSpPr>
        <p:spPr>
          <a:xfrm>
            <a:off x="4762500" y="1543050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476B85-CDC2-D843-9725-4B876B938183}"/>
              </a:ext>
            </a:extLst>
          </p:cNvPr>
          <p:cNvSpPr txBox="1"/>
          <p:nvPr/>
        </p:nvSpPr>
        <p:spPr>
          <a:xfrm>
            <a:off x="4514850" y="552450"/>
            <a:ext cx="933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Kristi</a:t>
            </a:r>
          </a:p>
        </p:txBody>
      </p:sp>
    </p:spTree>
    <p:extLst>
      <p:ext uri="{BB962C8B-B14F-4D97-AF65-F5344CB8AC3E}">
        <p14:creationId xmlns:p14="http://schemas.microsoft.com/office/powerpoint/2010/main" val="3614336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5A1A4-D46E-8C45-9063-A3E269E83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ETL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43CF2C-D28E-4E31-8945-6C6BCE5CB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2455" y="761007"/>
            <a:ext cx="6807550" cy="2101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0F59B7-0F1D-489C-8C7C-C31A1823A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352" y="4210265"/>
            <a:ext cx="6769448" cy="20194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2FD7C7-56CC-4119-A3E4-4C176E6EE677}"/>
              </a:ext>
            </a:extLst>
          </p:cNvPr>
          <p:cNvSpPr txBox="1"/>
          <p:nvPr/>
        </p:nvSpPr>
        <p:spPr>
          <a:xfrm>
            <a:off x="4650448" y="251927"/>
            <a:ext cx="6288833" cy="376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</a:t>
            </a:r>
            <a:r>
              <a:rPr lang="en-US" dirty="0" err="1"/>
              <a:t>GeoJSON</a:t>
            </a:r>
            <a:r>
              <a:rPr lang="en-US" dirty="0"/>
              <a:t> file with state borders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B9F6E3-FA59-428F-88DA-C35BC3586482}"/>
              </a:ext>
            </a:extLst>
          </p:cNvPr>
          <p:cNvSpPr txBox="1"/>
          <p:nvPr/>
        </p:nvSpPr>
        <p:spPr>
          <a:xfrm>
            <a:off x="4622454" y="3610941"/>
            <a:ext cx="6288833" cy="376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GeoJSON</a:t>
            </a:r>
            <a:r>
              <a:rPr lang="en-US" dirty="0"/>
              <a:t> file merged with state cancer incidence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EDF004-D3DD-4F98-99BD-7096C11F0487}"/>
              </a:ext>
            </a:extLst>
          </p:cNvPr>
          <p:cNvSpPr txBox="1"/>
          <p:nvPr/>
        </p:nvSpPr>
        <p:spPr>
          <a:xfrm>
            <a:off x="383178" y="1803886"/>
            <a:ext cx="41328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State </a:t>
            </a:r>
            <a:r>
              <a:rPr lang="en-US" dirty="0" err="1"/>
              <a:t>GeoJSON</a:t>
            </a:r>
            <a:r>
              <a:rPr lang="en-US" dirty="0"/>
              <a:t> data*, incidence.csv and mortality.csv files read into 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transformed to retain desired columns and rows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Incidence data merged into </a:t>
            </a:r>
            <a:r>
              <a:rPr lang="en-US" dirty="0" err="1"/>
              <a:t>GeoJSON</a:t>
            </a:r>
            <a:r>
              <a:rPr lang="en-US" dirty="0"/>
              <a:t> </a:t>
            </a:r>
            <a:r>
              <a:rPr lang="en-US" dirty="0" err="1"/>
              <a:t>dataframe</a:t>
            </a:r>
            <a:r>
              <a:rPr lang="en-US" dirty="0"/>
              <a:t> and wrote to a </a:t>
            </a:r>
            <a:r>
              <a:rPr lang="en-US" dirty="0" err="1"/>
              <a:t>GeoJSON</a:t>
            </a:r>
            <a:r>
              <a:rPr lang="en-US" dirty="0"/>
              <a:t>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Mortality data written as JSON 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A71CBE-F368-4E8A-9EC8-7663963E06D3}"/>
              </a:ext>
            </a:extLst>
          </p:cNvPr>
          <p:cNvSpPr txBox="1"/>
          <p:nvPr/>
        </p:nvSpPr>
        <p:spPr>
          <a:xfrm>
            <a:off x="838200" y="6200487"/>
            <a:ext cx="32392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*imported </a:t>
            </a:r>
            <a:r>
              <a:rPr lang="en-US" sz="1600" dirty="0" err="1"/>
              <a:t>geopandas</a:t>
            </a:r>
            <a:r>
              <a:rPr lang="en-US" sz="1600" dirty="0"/>
              <a:t> library to handle </a:t>
            </a:r>
            <a:r>
              <a:rPr lang="en-US" sz="1600" dirty="0" err="1"/>
              <a:t>geojson</a:t>
            </a:r>
            <a:r>
              <a:rPr lang="en-US" sz="1600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2963770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C6AE2-D11B-4DFA-9BA2-8F2A81F26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4312"/>
            <a:ext cx="10515600" cy="1325563"/>
          </a:xfrm>
        </p:spPr>
        <p:txBody>
          <a:bodyPr/>
          <a:lstStyle/>
          <a:p>
            <a:r>
              <a:rPr lang="en-US" dirty="0"/>
              <a:t>Restful API route to load data into MongoDB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225163-2BB8-42D6-8AFC-5E669D890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40" y="1282466"/>
            <a:ext cx="5462489" cy="42858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9934F2-5699-4A14-A376-B6ADFDB1DA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643" y="1282466"/>
            <a:ext cx="2502029" cy="44642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EA37EDF-7D21-49A1-9EFB-838FF420F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5188" y="1282466"/>
            <a:ext cx="3194214" cy="44833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3AD529-1206-43B0-BC07-D8DEDC2A2BC3}"/>
              </a:ext>
            </a:extLst>
          </p:cNvPr>
          <p:cNvSpPr txBox="1"/>
          <p:nvPr/>
        </p:nvSpPr>
        <p:spPr>
          <a:xfrm>
            <a:off x="5975545" y="815618"/>
            <a:ext cx="29296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/>
              <a:t>GeoJSON</a:t>
            </a:r>
            <a:r>
              <a:rPr lang="en-US" sz="1600" dirty="0"/>
              <a:t> – single document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A69AFD-ABDA-4719-A77C-94C567E4E092}"/>
              </a:ext>
            </a:extLst>
          </p:cNvPr>
          <p:cNvSpPr txBox="1"/>
          <p:nvPr/>
        </p:nvSpPr>
        <p:spPr>
          <a:xfrm>
            <a:off x="8879866" y="815618"/>
            <a:ext cx="3312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Mortality – multiple documents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279F4-25BD-4FEA-B9B2-4297A2190A34}"/>
              </a:ext>
            </a:extLst>
          </p:cNvPr>
          <p:cNvSpPr txBox="1"/>
          <p:nvPr/>
        </p:nvSpPr>
        <p:spPr>
          <a:xfrm>
            <a:off x="157312" y="6182173"/>
            <a:ext cx="12099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*In addition,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Flask was used to web scrape a current cancer news article from cancer.gov, send this information to MongoDB, and render it on our page.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78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911E-0D2D-4FF5-B058-A9D311E8F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Layer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A226F4-431F-4499-81EC-BFA4BF6CE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941" y="2032703"/>
            <a:ext cx="3803845" cy="41023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2A973A-0A5B-4283-8F51-2D862133CAF5}"/>
              </a:ext>
            </a:extLst>
          </p:cNvPr>
          <p:cNvSpPr txBox="1"/>
          <p:nvPr/>
        </p:nvSpPr>
        <p:spPr>
          <a:xfrm>
            <a:off x="8831302" y="1531164"/>
            <a:ext cx="27058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coloring map on incidence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C6D228-F49D-4ED0-88F2-D9DEF63D6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32703"/>
            <a:ext cx="6534486" cy="303545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9D9982-1DA9-430A-87F8-6F63DB614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472" y="5410174"/>
            <a:ext cx="4711942" cy="125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45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4812</TotalTime>
  <Words>338</Words>
  <Application>Microsoft Office PowerPoint</Application>
  <PresentationFormat>Widescreen</PresentationFormat>
  <Paragraphs>51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-apple-system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ETL</vt:lpstr>
      <vt:lpstr>Restful API route to load data into MongoDB</vt:lpstr>
      <vt:lpstr>Map Layer</vt:lpstr>
      <vt:lpstr>Retrieving data when a state is selected</vt:lpstr>
      <vt:lpstr>Individual State Graphs</vt:lpstr>
      <vt:lpstr>Our Final Product….</vt:lpstr>
      <vt:lpstr>Some Challenges:</vt:lpstr>
      <vt:lpstr>Sources: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Bobby Huffstetler</dc:creator>
  <cp:lastModifiedBy>Kristi McGrath</cp:lastModifiedBy>
  <cp:revision>20</cp:revision>
  <dcterms:created xsi:type="dcterms:W3CDTF">2020-10-02T23:21:22Z</dcterms:created>
  <dcterms:modified xsi:type="dcterms:W3CDTF">2020-10-09T14:24:10Z</dcterms:modified>
</cp:coreProperties>
</file>

<file path=docProps/thumbnail.jpeg>
</file>